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0" r:id="rId5"/>
    <p:sldId id="327" r:id="rId6"/>
    <p:sldId id="336" r:id="rId7"/>
    <p:sldId id="340" r:id="rId8"/>
    <p:sldId id="329" r:id="rId9"/>
    <p:sldId id="328" r:id="rId10"/>
    <p:sldId id="330" r:id="rId11"/>
    <p:sldId id="331" r:id="rId12"/>
    <p:sldId id="337" r:id="rId13"/>
    <p:sldId id="341" r:id="rId14"/>
    <p:sldId id="338" r:id="rId15"/>
    <p:sldId id="339" r:id="rId16"/>
    <p:sldId id="334" r:id="rId17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9966"/>
    <a:srgbClr val="FF66FF"/>
    <a:srgbClr val="9CCB3B"/>
    <a:srgbClr val="83BC30"/>
    <a:srgbClr val="395C4D"/>
    <a:srgbClr val="355A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6529" autoAdjust="0"/>
  </p:normalViewPr>
  <p:slideViewPr>
    <p:cSldViewPr>
      <p:cViewPr varScale="1">
        <p:scale>
          <a:sx n="62" d="100"/>
          <a:sy n="62" d="100"/>
        </p:scale>
        <p:origin x="-5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5D0EF1-FD55-430E-B69F-173463E5E4CB}" type="datetimeFigureOut">
              <a:rPr lang="en-US"/>
              <a:pPr>
                <a:defRPr/>
              </a:pPr>
              <a:t>9/28/2012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87767"/>
            <a:ext cx="5485158" cy="4155919"/>
          </a:xfrm>
          <a:prstGeom prst="rect">
            <a:avLst/>
          </a:prstGeom>
        </p:spPr>
        <p:txBody>
          <a:bodyPr vert="horz" lIns="91956" tIns="45979" rIns="91956" bIns="459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32E3A6-AEEF-413C-9906-EE963E22B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T_title_to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724400"/>
            <a:ext cx="8305800" cy="838200"/>
          </a:xfrm>
        </p:spPr>
        <p:txBody>
          <a:bodyPr anchor="t">
            <a:normAutofit/>
          </a:bodyPr>
          <a:lstStyle>
            <a:lvl1pPr algn="l">
              <a:lnSpc>
                <a:spcPts val="2700"/>
              </a:lnSpc>
              <a:defRPr sz="2400" b="1">
                <a:solidFill>
                  <a:srgbClr val="9CCB3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725"/>
            <a:ext cx="7848600" cy="11334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8801"/>
            <a:ext cx="7772400" cy="1600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1"/>
            <a:ext cx="4040188" cy="3763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2627313" cy="7620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2627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2209800"/>
            <a:ext cx="77724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772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785938"/>
            <a:ext cx="7772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G_PPT_bottom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9906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PPT_Header_sub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9CCB3B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9CCB3B"/>
          </a:solidFill>
          <a:latin typeface="Arial" charset="0"/>
          <a:cs typeface="Arial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95C4D"/>
          </a:solidFill>
          <a:latin typeface="Arial"/>
          <a:ea typeface="+mn-ea"/>
          <a:cs typeface="Arial"/>
        </a:defRPr>
      </a:lvl1pPr>
      <a:lvl2pPr marL="519113" indent="-295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95C4D"/>
          </a:solidFill>
          <a:latin typeface="Arial"/>
          <a:ea typeface="+mn-ea"/>
          <a:cs typeface="Arial"/>
        </a:defRPr>
      </a:lvl2pPr>
      <a:lvl3pPr marL="742950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95C4D"/>
          </a:solidFill>
          <a:latin typeface="Arial"/>
          <a:ea typeface="+mn-ea"/>
          <a:cs typeface="Arial"/>
        </a:defRPr>
      </a:lvl3pPr>
      <a:lvl4pPr marL="102870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95C4D"/>
          </a:solidFill>
          <a:latin typeface="Arial"/>
          <a:ea typeface="+mn-ea"/>
          <a:cs typeface="Arial"/>
        </a:defRPr>
      </a:lvl4pPr>
      <a:lvl5pPr marL="13128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95C4D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knoll@wcs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48200"/>
            <a:ext cx="8305800" cy="1752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0" dirty="0" smtClean="0">
                <a:solidFill>
                  <a:schemeClr val="tx1"/>
                </a:solidFill>
              </a:rPr>
              <a:t> </a:t>
            </a:r>
            <a:br>
              <a:rPr lang="en-US" sz="1300" b="0" dirty="0" smtClean="0">
                <a:solidFill>
                  <a:schemeClr val="tx1"/>
                </a:solidFill>
              </a:rPr>
            </a:b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>
                <a:solidFill>
                  <a:schemeClr val="tx1"/>
                </a:solidFill>
              </a:rPr>
              <a:t/>
            </a:r>
            <a:br>
              <a:rPr lang="en-US" sz="1300" b="0" dirty="0" smtClean="0">
                <a:solidFill>
                  <a:schemeClr val="tx1"/>
                </a:solidFill>
              </a:rPr>
            </a:br>
            <a:r>
              <a:rPr lang="en-US" sz="1300" b="0" dirty="0" smtClean="0">
                <a:solidFill>
                  <a:schemeClr val="tx1"/>
                </a:solidFill>
              </a:rPr>
              <a:t/>
            </a:r>
            <a:br>
              <a:rPr lang="en-US" sz="1300" b="0" dirty="0" smtClean="0">
                <a:solidFill>
                  <a:schemeClr val="tx1"/>
                </a:solidFill>
              </a:rPr>
            </a:br>
            <a:r>
              <a:rPr lang="en-US" sz="1300" b="0" dirty="0" smtClean="0">
                <a:solidFill>
                  <a:schemeClr val="tx1"/>
                </a:solidFill>
              </a:rPr>
              <a:t>Brent Solomon, Principal-Reznick Group, P.C.</a:t>
            </a:r>
            <a:br>
              <a:rPr lang="en-US" sz="1300" b="0" dirty="0" smtClean="0">
                <a:solidFill>
                  <a:schemeClr val="tx1"/>
                </a:solidFill>
              </a:rPr>
            </a:br>
            <a:r>
              <a:rPr lang="en-US" sz="1300" b="0" dirty="0" smtClean="0">
                <a:solidFill>
                  <a:schemeClr val="tx1"/>
                </a:solidFill>
              </a:rPr>
              <a:t>Karl Knoll, Partner-</a:t>
            </a:r>
            <a:r>
              <a:rPr lang="en-US" sz="1300" b="0" dirty="0" err="1" smtClean="0">
                <a:solidFill>
                  <a:schemeClr val="tx1"/>
                </a:solidFill>
              </a:rPr>
              <a:t>Womble</a:t>
            </a:r>
            <a:r>
              <a:rPr lang="en-US" sz="1300" b="0" dirty="0" smtClean="0">
                <a:solidFill>
                  <a:schemeClr val="tx1"/>
                </a:solidFill>
              </a:rPr>
              <a:t> Carlyle </a:t>
            </a:r>
            <a:r>
              <a:rPr lang="en-US" sz="1300" b="0" dirty="0" err="1" smtClean="0">
                <a:solidFill>
                  <a:schemeClr val="tx1"/>
                </a:solidFill>
              </a:rPr>
              <a:t>Sandridge</a:t>
            </a:r>
            <a:r>
              <a:rPr lang="en-US" sz="1300" b="0" dirty="0" smtClean="0">
                <a:solidFill>
                  <a:schemeClr val="tx1"/>
                </a:solidFill>
              </a:rPr>
              <a:t> &amp; Rice, LLP</a:t>
            </a:r>
            <a:r>
              <a:rPr lang="en-US" sz="1400" b="0" dirty="0" smtClean="0">
                <a:solidFill>
                  <a:schemeClr val="tx1"/>
                </a:solidFill>
              </a:rPr>
              <a:t/>
            </a:r>
            <a:br>
              <a:rPr lang="en-US" sz="1400" b="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905000"/>
            <a:ext cx="8305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ts val="27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CCB3B"/>
                </a:solidFill>
                <a:latin typeface="Arial"/>
                <a:ea typeface="+mj-ea"/>
                <a:cs typeface="Arial"/>
              </a:rPr>
              <a:t> Valuations: How to Value Your Company for Investors</a:t>
            </a:r>
            <a:endParaRPr lang="en-US" sz="2400" b="1" dirty="0">
              <a:solidFill>
                <a:srgbClr val="9CCB3B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  <p:pic>
        <p:nvPicPr>
          <p:cNvPr id="3078" name="Picture 3" descr="H:\Signatures\Womb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1524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838200"/>
            <a:ext cx="3035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ANGEL VENTURE FORUM</a:t>
            </a:r>
          </a:p>
          <a:p>
            <a:r>
              <a:rPr lang="en-US" dirty="0" smtClean="0"/>
              <a:t>        GEORGETOWN</a:t>
            </a:r>
          </a:p>
          <a:p>
            <a:pPr algn="ctr"/>
            <a:r>
              <a:rPr lang="en-US" dirty="0" smtClean="0"/>
              <a:t>September 28,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Venture Capital Term Sheet</a:t>
            </a:r>
            <a:br>
              <a:rPr lang="en-US" sz="3600" dirty="0" smtClean="0"/>
            </a:br>
            <a:r>
              <a:rPr lang="en-US" sz="3600" dirty="0" smtClean="0"/>
              <a:t>Equity “Value” Preferences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4648200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2600" dirty="0" smtClean="0"/>
              <a:t>Conversion feature</a:t>
            </a:r>
          </a:p>
          <a:p>
            <a:pPr>
              <a:buNone/>
            </a:pPr>
            <a:r>
              <a:rPr lang="en-US" sz="2600" dirty="0" smtClean="0"/>
              <a:t>	- Percent of equity “as if converted</a:t>
            </a:r>
            <a:r>
              <a:rPr lang="en-US" sz="2600" dirty="0" smtClean="0"/>
              <a:t>”</a:t>
            </a:r>
          </a:p>
          <a:p>
            <a:r>
              <a:rPr lang="en-US" sz="2600" dirty="0" smtClean="0"/>
              <a:t> </a:t>
            </a:r>
            <a:r>
              <a:rPr lang="en-US" sz="2600" dirty="0" smtClean="0"/>
              <a:t>Participation Rights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- Full capped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- None	</a:t>
            </a:r>
            <a:endParaRPr lang="en-US" sz="2600" dirty="0" smtClean="0"/>
          </a:p>
          <a:p>
            <a:r>
              <a:rPr lang="en-US" sz="2600" dirty="0" smtClean="0"/>
              <a:t>Liquidation rights/preference</a:t>
            </a:r>
          </a:p>
          <a:p>
            <a:pPr>
              <a:buNone/>
            </a:pPr>
            <a:r>
              <a:rPr lang="en-US" sz="2600" dirty="0" smtClean="0"/>
              <a:t>	- Initial investment</a:t>
            </a:r>
          </a:p>
          <a:p>
            <a:pPr>
              <a:buNone/>
            </a:pPr>
            <a:r>
              <a:rPr lang="en-US" sz="2600" dirty="0" smtClean="0"/>
              <a:t>	- Multiple of initial investment</a:t>
            </a:r>
          </a:p>
          <a:p>
            <a:r>
              <a:rPr lang="en-US" sz="2600" dirty="0" smtClean="0"/>
              <a:t>Dividends</a:t>
            </a:r>
          </a:p>
          <a:p>
            <a:pPr>
              <a:buNone/>
            </a:pPr>
            <a:r>
              <a:rPr lang="en-US" sz="2600" dirty="0" smtClean="0"/>
              <a:t>	- Cumulative</a:t>
            </a:r>
          </a:p>
          <a:p>
            <a:pPr>
              <a:buNone/>
            </a:pPr>
            <a:r>
              <a:rPr lang="en-US" sz="2600" dirty="0" smtClean="0"/>
              <a:t>	- Non-cumulative</a:t>
            </a:r>
          </a:p>
          <a:p>
            <a:r>
              <a:rPr lang="en-US" sz="2600" dirty="0" smtClean="0"/>
              <a:t>Price protection/anti-dilution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05800" cy="609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Valuation Post Funding</a:t>
            </a:r>
            <a:br>
              <a:rPr lang="en-US" sz="3600" dirty="0" smtClean="0"/>
            </a:br>
            <a:r>
              <a:rPr lang="en-US" sz="3600" dirty="0" smtClean="0"/>
              <a:t>Where Did the Value Go?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648200"/>
          </a:xfrm>
        </p:spPr>
        <p:txBody>
          <a:bodyPr rtlCol="0">
            <a:normAutofit fontScale="92500" lnSpcReduction="10000"/>
          </a:bodyPr>
          <a:lstStyle/>
          <a:p>
            <a:r>
              <a:rPr lang="en-US" sz="2800" dirty="0" smtClean="0"/>
              <a:t>Pre-money/post-money valuations are on a “as if converted” basis</a:t>
            </a:r>
          </a:p>
          <a:p>
            <a:r>
              <a:rPr lang="en-US" sz="2800" dirty="0" smtClean="0"/>
              <a:t>Preferences on liquidation, dividend, control and participation rights on preferred not common</a:t>
            </a:r>
          </a:p>
          <a:p>
            <a:r>
              <a:rPr lang="en-US" sz="2800" dirty="0" smtClean="0"/>
              <a:t>Preferred is often worth substantially more than common</a:t>
            </a:r>
          </a:p>
          <a:p>
            <a:r>
              <a:rPr lang="en-US" sz="2800" dirty="0" smtClean="0"/>
              <a:t>Where did the value go?</a:t>
            </a:r>
          </a:p>
          <a:p>
            <a:r>
              <a:rPr lang="en-US" sz="2800" dirty="0" smtClean="0"/>
              <a:t>Valuation experts have techniques to:</a:t>
            </a:r>
          </a:p>
          <a:p>
            <a:pPr>
              <a:buNone/>
            </a:pPr>
            <a:r>
              <a:rPr lang="en-US" sz="2800" dirty="0" smtClean="0"/>
              <a:t>	- Allocate total enterprise/equity to classes</a:t>
            </a:r>
          </a:p>
          <a:p>
            <a:pPr>
              <a:buNone/>
            </a:pPr>
            <a:r>
              <a:rPr lang="en-US" sz="2800" dirty="0" smtClean="0"/>
              <a:t>	- Back-solve for enterprise/total equity value based on the preferred funding price and preferences</a:t>
            </a:r>
          </a:p>
          <a:p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058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Valuation – Typical</a:t>
            </a:r>
            <a:br>
              <a:rPr lang="en-US" sz="3600" dirty="0" smtClean="0"/>
            </a:br>
            <a:r>
              <a:rPr lang="en-US" sz="3600" dirty="0" smtClean="0"/>
              <a:t>Needs for Emerging Businesses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05800" cy="4648200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Issue stock to key employees</a:t>
            </a:r>
          </a:p>
          <a:p>
            <a:r>
              <a:rPr lang="en-US" sz="2800" dirty="0" smtClean="0"/>
              <a:t>Issue restricted stock to key people</a:t>
            </a:r>
          </a:p>
          <a:p>
            <a:r>
              <a:rPr lang="en-US" sz="2800" dirty="0" smtClean="0"/>
              <a:t>Issue incentive or non-qualified options</a:t>
            </a:r>
          </a:p>
          <a:p>
            <a:r>
              <a:rPr lang="en-US" sz="2800" dirty="0" smtClean="0"/>
              <a:t>Issue stock as merger/acquisition consideration</a:t>
            </a:r>
          </a:p>
          <a:p>
            <a:r>
              <a:rPr lang="en-US" sz="2800" dirty="0" smtClean="0"/>
              <a:t>Financial reporting</a:t>
            </a:r>
          </a:p>
          <a:p>
            <a:r>
              <a:rPr lang="en-US" sz="2800" dirty="0" smtClean="0"/>
              <a:t>Exit/sale</a:t>
            </a:r>
          </a:p>
          <a:p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Contact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2900"/>
                <a:gridCol w="41529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Brent S.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 Solomon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MSF,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CPA/ABV, CVA, CFF, CM&amp;AA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Principal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National Practice Leader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Valuation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 Advisory Services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Reznick Group, P.C.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7501 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</a:rPr>
                        <a:t>Wisconsin 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</a:rPr>
                        <a:t>Avenue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Suite 400E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Bethesda, MD 20814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Direct: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 301-280-3660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Main: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</a:rPr>
                        <a:t>  301-652-1900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Fax:      301-280-3661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Cell :    240-475-1834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</a:rPr>
                        <a:t>brent.solomon@reznickgroup.com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Karl T. Knoll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Partner</a:t>
                      </a: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Womble Carlyle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</a:rPr>
                        <a:t>Sandridge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 &amp; Rice, LLP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8065 Leesburg Pike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 Floor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Vienna, VA 22182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Direct: 703-394-2279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Office: 703-790-3310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Cell:     703-589-2428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Fax:     703-918-2290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kknoll@wcsr.com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VALUATION BASICS</a:t>
            </a:r>
            <a:br>
              <a:rPr lang="en-US" sz="3600" dirty="0" smtClean="0"/>
            </a:br>
            <a:r>
              <a:rPr lang="en-US" sz="3600" dirty="0" smtClean="0"/>
              <a:t>Many Methods - 3 Categories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648200"/>
          </a:xfrm>
        </p:spPr>
        <p:txBody>
          <a:bodyPr rtlCol="0">
            <a:normAutofit fontScale="92500" lnSpcReduction="20000"/>
          </a:bodyPr>
          <a:lstStyle/>
          <a:p>
            <a:pPr eaLnBrk="1" hangingPunct="1"/>
            <a:r>
              <a:rPr lang="en-US" sz="3000" b="1" dirty="0" smtClean="0"/>
              <a:t>Cost Approach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 Reproduction Cost</a:t>
            </a:r>
          </a:p>
          <a:p>
            <a:pPr eaLnBrk="1" hangingPunct="1">
              <a:buNone/>
            </a:pPr>
            <a:r>
              <a:rPr lang="en-US" sz="3000" dirty="0" smtClean="0"/>
              <a:t>	- Replacement Cost</a:t>
            </a:r>
          </a:p>
          <a:p>
            <a:pPr eaLnBrk="1" hangingPunct="1"/>
            <a:r>
              <a:rPr lang="en-US" sz="3000" b="1" dirty="0" smtClean="0"/>
              <a:t>Income Approach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 Capitalization of income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</a:t>
            </a:r>
            <a:r>
              <a:rPr lang="en-US" sz="3000" b="1" dirty="0" smtClean="0"/>
              <a:t> </a:t>
            </a:r>
            <a:r>
              <a:rPr lang="en-US" sz="3000" dirty="0" smtClean="0"/>
              <a:t>Discounted cash flow</a:t>
            </a:r>
          </a:p>
          <a:p>
            <a:pPr eaLnBrk="1" hangingPunct="1"/>
            <a:r>
              <a:rPr lang="en-US" sz="3000" b="1" dirty="0" smtClean="0"/>
              <a:t>Market Approach</a:t>
            </a:r>
          </a:p>
          <a:p>
            <a:pPr eaLnBrk="1" hangingPunct="1">
              <a:buNone/>
            </a:pPr>
            <a:r>
              <a:rPr lang="en-US" sz="3000" dirty="0" smtClean="0"/>
              <a:t>	- Comparable public or private companies</a:t>
            </a:r>
          </a:p>
          <a:p>
            <a:pPr eaLnBrk="1" hangingPunct="1">
              <a:buNone/>
            </a:pPr>
            <a:r>
              <a:rPr lang="en-US" sz="3000" dirty="0" smtClean="0"/>
              <a:t>	- Multiple of revenue</a:t>
            </a:r>
          </a:p>
          <a:p>
            <a:pPr eaLnBrk="1" hangingPunct="1">
              <a:buNone/>
            </a:pPr>
            <a:r>
              <a:rPr lang="en-US" sz="3000" dirty="0" smtClean="0"/>
              <a:t>	- Multiple of EBITDA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VALUATION CHALLENGES</a:t>
            </a:r>
            <a:br>
              <a:rPr lang="en-US" sz="3600" dirty="0" smtClean="0"/>
            </a:br>
            <a:r>
              <a:rPr lang="en-US" sz="3600" dirty="0" smtClean="0"/>
              <a:t>Early Stage Companies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9067800" cy="4648200"/>
          </a:xfrm>
        </p:spPr>
        <p:txBody>
          <a:bodyPr rtlCol="0">
            <a:normAutofit fontScale="92500" lnSpcReduction="10000"/>
          </a:bodyPr>
          <a:lstStyle/>
          <a:p>
            <a:pPr eaLnBrk="1" hangingPunct="1"/>
            <a:r>
              <a:rPr lang="en-US" sz="3000" b="1" dirty="0" smtClean="0"/>
              <a:t>Cost Based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 Cost may not reflect proprietary value</a:t>
            </a:r>
          </a:p>
          <a:p>
            <a:pPr eaLnBrk="1" hangingPunct="1">
              <a:buNone/>
            </a:pPr>
            <a:r>
              <a:rPr lang="en-US" sz="3000" dirty="0" smtClean="0"/>
              <a:t>	- Rarely used</a:t>
            </a:r>
          </a:p>
          <a:p>
            <a:pPr eaLnBrk="1" hangingPunct="1"/>
            <a:r>
              <a:rPr lang="en-US" sz="3000" b="1" dirty="0" smtClean="0"/>
              <a:t>Income Based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 Little or no current income</a:t>
            </a:r>
          </a:p>
          <a:p>
            <a:pPr eaLnBrk="1" hangingPunct="1">
              <a:buNone/>
            </a:pPr>
            <a:r>
              <a:rPr lang="en-US" sz="3000" b="1" dirty="0" smtClean="0"/>
              <a:t>	</a:t>
            </a:r>
            <a:r>
              <a:rPr lang="en-US" sz="3000" dirty="0" smtClean="0"/>
              <a:t>-</a:t>
            </a:r>
            <a:r>
              <a:rPr lang="en-US" sz="3000" b="1" dirty="0" smtClean="0"/>
              <a:t> </a:t>
            </a:r>
            <a:r>
              <a:rPr lang="en-US" sz="3000" dirty="0" smtClean="0"/>
              <a:t>Projections generally highly speculative</a:t>
            </a:r>
          </a:p>
          <a:p>
            <a:pPr eaLnBrk="1" hangingPunct="1"/>
            <a:r>
              <a:rPr lang="en-US" sz="3000" b="1" dirty="0" smtClean="0"/>
              <a:t>Market Based</a:t>
            </a:r>
          </a:p>
          <a:p>
            <a:pPr eaLnBrk="1" hangingPunct="1">
              <a:buNone/>
            </a:pPr>
            <a:r>
              <a:rPr lang="en-US" sz="3000" dirty="0" smtClean="0"/>
              <a:t>	- Little or no current revenue/earning to apply multiple</a:t>
            </a:r>
          </a:p>
          <a:p>
            <a:pPr eaLnBrk="1" hangingPunct="1">
              <a:buNone/>
            </a:pPr>
            <a:r>
              <a:rPr lang="en-US" sz="3000" dirty="0" smtClean="0"/>
              <a:t>	- Finding comparable company/transaction data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VENTURE CAPITAL</a:t>
            </a:r>
            <a:br>
              <a:rPr lang="en-US" sz="3600" dirty="0" smtClean="0"/>
            </a:br>
            <a:r>
              <a:rPr lang="en-US" sz="3600" dirty="0" smtClean="0"/>
              <a:t>Rates of Return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38200" y="2438400"/>
          <a:ext cx="7467600" cy="3114675"/>
        </p:xfrm>
        <a:graphic>
          <a:graphicData uri="http://schemas.openxmlformats.org/presentationml/2006/ole">
            <p:oleObj spid="_x0000_s2050" name="Worksheet" r:id="rId3" imgW="6219808" imgH="3114668" progId="Excel.Sheet.12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096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INVESTOR VALUATION</a:t>
            </a:r>
            <a:br>
              <a:rPr lang="en-US" sz="3600" dirty="0" smtClean="0"/>
            </a:br>
            <a:r>
              <a:rPr lang="en-US" sz="3600" dirty="0" smtClean="0"/>
              <a:t>Practical Economics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05800" cy="4648200"/>
          </a:xfrm>
        </p:spPr>
        <p:txBody>
          <a:bodyPr rtlCol="0">
            <a:normAutofit/>
          </a:bodyPr>
          <a:lstStyle/>
          <a:p>
            <a:r>
              <a:rPr lang="en-US" sz="2800" dirty="0" smtClean="0"/>
              <a:t>Percent of company that VC receives</a:t>
            </a:r>
          </a:p>
          <a:p>
            <a:r>
              <a:rPr lang="en-US" sz="2800" dirty="0" smtClean="0"/>
              <a:t>“Pre-money”</a:t>
            </a:r>
          </a:p>
          <a:p>
            <a:r>
              <a:rPr lang="en-US" sz="2800" dirty="0" smtClean="0"/>
              <a:t>“Post-money”</a:t>
            </a:r>
          </a:p>
          <a:p>
            <a:r>
              <a:rPr lang="en-US" sz="2800" dirty="0" smtClean="0"/>
              <a:t>Impact of options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305800" cy="6096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INVESTOR VALUATION</a:t>
            </a:r>
            <a:br>
              <a:rPr lang="en-US" sz="3600" dirty="0" smtClean="0"/>
            </a:br>
            <a:r>
              <a:rPr lang="en-US" sz="3600" dirty="0" smtClean="0"/>
              <a:t>Practical Economics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077200" cy="4648200"/>
          </a:xfrm>
        </p:spPr>
        <p:txBody>
          <a:bodyPr rtlCol="0">
            <a:normAutofit/>
          </a:bodyPr>
          <a:lstStyle/>
          <a:p>
            <a:r>
              <a:rPr lang="en-US" sz="2800" b="1" dirty="0" smtClean="0"/>
              <a:t>Pre-Money Valuation </a:t>
            </a:r>
            <a:r>
              <a:rPr lang="en-US" sz="2800" dirty="0" smtClean="0"/>
              <a:t>(% of company received for the investment)</a:t>
            </a:r>
          </a:p>
          <a:p>
            <a:r>
              <a:rPr lang="en-US" sz="2800" b="1" dirty="0" smtClean="0"/>
              <a:t>Type of security </a:t>
            </a:r>
            <a:r>
              <a:rPr lang="en-US" sz="2800" dirty="0" smtClean="0"/>
              <a:t>(Preferred Stock vs. Common Stock)</a:t>
            </a:r>
          </a:p>
          <a:p>
            <a:r>
              <a:rPr lang="en-US" sz="2800" b="1" dirty="0" smtClean="0"/>
              <a:t>Dividends</a:t>
            </a:r>
            <a:r>
              <a:rPr lang="en-US" sz="2800" dirty="0" smtClean="0"/>
              <a:t> (Cumulative vs. Non-cumulative)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305800" cy="1219200"/>
          </a:xfrm>
        </p:spPr>
        <p:txBody>
          <a:bodyPr/>
          <a:lstStyle/>
          <a:p>
            <a:pPr algn="ctr" eaLnBrk="1" hangingPunct="1"/>
            <a:r>
              <a:rPr lang="en-US" sz="4000" kern="0" dirty="0" smtClean="0">
                <a:solidFill>
                  <a:srgbClr val="92D050"/>
                </a:solidFill>
              </a:rPr>
              <a:t>Venture Capitalist’s </a:t>
            </a:r>
            <a:br>
              <a:rPr lang="en-US" sz="4000" kern="0" dirty="0" smtClean="0">
                <a:solidFill>
                  <a:srgbClr val="92D050"/>
                </a:solidFill>
              </a:rPr>
            </a:br>
            <a:r>
              <a:rPr lang="en-US" sz="4000" kern="0" dirty="0" smtClean="0">
                <a:solidFill>
                  <a:srgbClr val="92D050"/>
                </a:solidFill>
              </a:rPr>
              <a:t>Pre-Money Value Modeler</a:t>
            </a:r>
            <a:r>
              <a:rPr lang="en-US" sz="4000" kern="0" dirty="0" smtClean="0">
                <a:solidFill>
                  <a:schemeClr val="tx2"/>
                </a:solidFill>
              </a:rPr>
              <a:t/>
            </a:r>
            <a:br>
              <a:rPr lang="en-US" sz="4000" kern="0" dirty="0" smtClean="0">
                <a:solidFill>
                  <a:schemeClr val="tx2"/>
                </a:solidFill>
              </a:rPr>
            </a:b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  <p:pic>
        <p:nvPicPr>
          <p:cNvPr id="5" name="Content Placeholder 3" descr="Dart 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81200"/>
            <a:ext cx="619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305800" cy="6096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Factors Influencing                            Pre-Money Value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4648200"/>
          </a:xfrm>
        </p:spPr>
        <p:txBody>
          <a:bodyPr rtlCol="0">
            <a:normAutofit lnSpcReduction="10000"/>
          </a:bodyPr>
          <a:lstStyle/>
          <a:p>
            <a:r>
              <a:rPr lang="en-US" sz="2800" dirty="0" smtClean="0"/>
              <a:t>Market opportunity (size of market, etc.)</a:t>
            </a:r>
          </a:p>
          <a:p>
            <a:r>
              <a:rPr lang="en-US" sz="2800" dirty="0" smtClean="0"/>
              <a:t>Strength of the team (Experience vs. Enthusiasm)</a:t>
            </a:r>
          </a:p>
          <a:p>
            <a:r>
              <a:rPr lang="en-US" sz="2800" dirty="0" smtClean="0"/>
              <a:t>Strength of the IP (or other barriers to entry)</a:t>
            </a:r>
          </a:p>
          <a:p>
            <a:r>
              <a:rPr lang="en-US" sz="2800" dirty="0" smtClean="0"/>
              <a:t>Strength of the competition</a:t>
            </a:r>
          </a:p>
          <a:p>
            <a:r>
              <a:rPr lang="en-US" sz="2800" dirty="0" smtClean="0"/>
              <a:t>Customers/revenue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Exit opportunities (obvious purchasers)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Expected exit timing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Competition among investors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Venture Capital Term Sheet</a:t>
            </a:r>
            <a:br>
              <a:rPr lang="en-US" sz="3600" dirty="0" smtClean="0"/>
            </a:br>
            <a:r>
              <a:rPr lang="en-US" sz="3600" dirty="0" smtClean="0"/>
              <a:t>Major Issues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05800" cy="4648200"/>
          </a:xfrm>
        </p:spPr>
        <p:txBody>
          <a:bodyPr rtlCol="0">
            <a:normAutofit/>
          </a:bodyPr>
          <a:lstStyle/>
          <a:p>
            <a:r>
              <a:rPr lang="en-US" sz="2600" b="1" dirty="0" smtClean="0"/>
              <a:t>Economics</a:t>
            </a:r>
            <a:r>
              <a:rPr lang="en-US" sz="2600" dirty="0" smtClean="0"/>
              <a:t> (dividing the pie on exit)</a:t>
            </a:r>
          </a:p>
          <a:p>
            <a:pPr>
              <a:buNone/>
            </a:pPr>
            <a:r>
              <a:rPr lang="en-US" sz="2600" dirty="0" smtClean="0"/>
              <a:t> </a:t>
            </a:r>
          </a:p>
          <a:p>
            <a:r>
              <a:rPr lang="en-US" sz="2600" b="1" dirty="0" smtClean="0"/>
              <a:t>Control</a:t>
            </a:r>
            <a:r>
              <a:rPr lang="en-US" sz="2600" dirty="0" smtClean="0"/>
              <a:t> (who is going to pilot the ship)</a:t>
            </a:r>
          </a:p>
          <a:p>
            <a:pPr>
              <a:buNone/>
            </a:pPr>
            <a:r>
              <a:rPr lang="en-US" sz="2600" dirty="0" smtClean="0"/>
              <a:t> </a:t>
            </a:r>
          </a:p>
          <a:p>
            <a:r>
              <a:rPr lang="en-US" sz="2600" b="1" dirty="0" smtClean="0"/>
              <a:t>Shareholder Rights </a:t>
            </a:r>
            <a:r>
              <a:rPr lang="en-US" sz="2600" dirty="0" smtClean="0"/>
              <a:t>(protecting the investment and getting to the exit)</a:t>
            </a:r>
          </a:p>
          <a:p>
            <a:pPr>
              <a:buNone/>
            </a:pPr>
            <a:r>
              <a:rPr lang="en-US" sz="2600" dirty="0" smtClean="0"/>
              <a:t>	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315200" y="6400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www.wcsr.com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fe494f04-e5a7-4b25-9dce-85360f6a7be3" xsi:nil="true"/>
    <PublishingExpirationDate xmlns="http://schemas.microsoft.com/sharepoint/v3" xsi:nil="true"/>
    <Document_x0020_Date xmlns="bffa2a25-37a7-47eb-8442-d209ab78e5c8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DBF3AF6A9C94091E30EC691790BFE" ma:contentTypeVersion="4" ma:contentTypeDescription="Create a new document." ma:contentTypeScope="" ma:versionID="20d611ebef7c08d29e14baf6a8c059d0">
  <xsd:schema xmlns:xsd="http://www.w3.org/2001/XMLSchema" xmlns:p="http://schemas.microsoft.com/office/2006/metadata/properties" xmlns:ns1="http://schemas.microsoft.com/sharepoint/v3" xmlns:ns2="bffa2a25-37a7-47eb-8442-d209ab78e5c8" xmlns:ns3="fe494f04-e5a7-4b25-9dce-85360f6a7be3" targetNamespace="http://schemas.microsoft.com/office/2006/metadata/properties" ma:root="true" ma:fieldsID="ea13db04f25e031f48990d772daad147" ns1:_="" ns2:_="" ns3:_="">
    <xsd:import namespace="http://schemas.microsoft.com/sharepoint/v3"/>
    <xsd:import namespace="bffa2a25-37a7-47eb-8442-d209ab78e5c8"/>
    <xsd:import namespace="fe494f04-e5a7-4b25-9dce-85360f6a7be3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ffa2a25-37a7-47eb-8442-d209ab78e5c8" elementFormDefault="qualified">
    <xsd:import namespace="http://schemas.microsoft.com/office/2006/documentManagement/types"/>
    <xsd:element name="Document_x0020_Date" ma:index="8" nillable="true" ma:displayName="Document Date" ma:format="DateOnly" ma:internalName="Document_x0020_Dat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fe494f04-e5a7-4b25-9dce-85360f6a7be3" elementFormDefault="qualified">
    <xsd:import namespace="http://schemas.microsoft.com/office/2006/documentManagement/types"/>
    <xsd:element name="Category" ma:index="11" nillable="true" ma:displayName="Category" ma:default="SOPs and User Guides" ma:format="RadioButtons" ma:internalName="Category">
      <xsd:simpleType>
        <xsd:restriction base="dms:Choice">
          <xsd:enumeration value="SOPs and User Guides"/>
          <xsd:enumeration value="Key Documents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F0B70-357E-4EA4-ADB7-6BD56F47D739}">
  <ds:schemaRefs>
    <ds:schemaRef ds:uri="http://schemas.microsoft.com/office/2006/metadata/properties"/>
    <ds:schemaRef ds:uri="fe494f04-e5a7-4b25-9dce-85360f6a7be3"/>
    <ds:schemaRef ds:uri="http://schemas.microsoft.com/sharepoint/v3"/>
    <ds:schemaRef ds:uri="bffa2a25-37a7-47eb-8442-d209ab78e5c8"/>
  </ds:schemaRefs>
</ds:datastoreItem>
</file>

<file path=customXml/itemProps2.xml><?xml version="1.0" encoding="utf-8"?>
<ds:datastoreItem xmlns:ds="http://schemas.openxmlformats.org/officeDocument/2006/customXml" ds:itemID="{B2109C33-9A79-4F7A-B466-C3A97F12E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fa2a25-37a7-47eb-8442-d209ab78e5c8"/>
    <ds:schemaRef ds:uri="fe494f04-e5a7-4b25-9dce-85360f6a7be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22D6CAA-8D7A-4A15-BBAA-7143E408A9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308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       Brent Solomon, Principal-Reznick Group, P.C. Karl Knoll, Partner-Womble Carlyle Sandridge &amp; Rice, LLP   </vt:lpstr>
      <vt:lpstr>VALUATION BASICS Many Methods - 3 Categories</vt:lpstr>
      <vt:lpstr>VALUATION CHALLENGES Early Stage Companies</vt:lpstr>
      <vt:lpstr>VENTURE CAPITAL Rates of Return</vt:lpstr>
      <vt:lpstr>INVESTOR VALUATION Practical Economics</vt:lpstr>
      <vt:lpstr> INVESTOR VALUATION Practical Economics</vt:lpstr>
      <vt:lpstr>Venture Capitalist’s  Pre-Money Value Modeler </vt:lpstr>
      <vt:lpstr>Factors Influencing                            Pre-Money Value</vt:lpstr>
      <vt:lpstr>Venture Capital Term Sheet Major Issues</vt:lpstr>
      <vt:lpstr>Venture Capital Term Sheet Equity “Value” Preferences</vt:lpstr>
      <vt:lpstr>Valuation Post Funding Where Did the Value Go?</vt:lpstr>
      <vt:lpstr>Valuation – Typical Needs for Emerging Businesses   </vt:lpstr>
      <vt:lpstr>Contact Information</vt:lpstr>
    </vt:vector>
  </TitlesOfParts>
  <Company>Reznick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bvanvree</dc:creator>
  <cp:lastModifiedBy>msiegel</cp:lastModifiedBy>
  <cp:revision>188</cp:revision>
  <dcterms:created xsi:type="dcterms:W3CDTF">2011-03-08T15:33:26Z</dcterms:created>
  <dcterms:modified xsi:type="dcterms:W3CDTF">2012-09-28T20:44:51Z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0x010100BCBDBF3AF6A9C94091E30EC691790BFE</vt:lpwstr>
  </property>
</Properties>
</file>